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70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2021/9/14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污水处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理操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作规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程及管理制度</a:t>
            </a:r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zh-CN" sz="3600" b="1" dirty="0" smtClean="0">
                <a:latin typeface="楷体" pitchFamily="49" charset="-122"/>
                <a:ea typeface="楷体" pitchFamily="49" charset="-122"/>
              </a:rPr>
              <a:t>运行巡查操作规程 </a:t>
            </a:r>
            <a:br>
              <a:rPr lang="zh-CN" altLang="zh-CN" sz="3600" b="1" dirty="0" smtClean="0">
                <a:latin typeface="楷体" pitchFamily="49" charset="-122"/>
                <a:ea typeface="楷体" pitchFamily="49" charset="-122"/>
              </a:rPr>
            </a:br>
            <a:endParaRPr lang="zh-CN" altLang="en-US" sz="36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764704"/>
            <a:ext cx="8640960" cy="6093296"/>
          </a:xfrm>
        </p:spPr>
        <p:txBody>
          <a:bodyPr>
            <a:noAutofit/>
          </a:bodyPr>
          <a:lstStyle/>
          <a:p>
            <a:pPr>
              <a:lnSpc>
                <a:spcPts val="1800"/>
              </a:lnSpc>
              <a:buNone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一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、地沟、集水井、调节池：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l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、每次巡回检查时，要观察地沟水位， 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PH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值 、颜色变化 、进水量大小，做到心中有数。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、根据调节池水量多少，及时调整水泵流量。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、随时清理高浓池、低浓池表面漂浮物，保证水泵无堵塞。每次巡回检查水泵、阀门有无漏水情况及水泵是否正常等。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、发现异常现象，立即停止水泵运行，起用备用水泵，并及时通知协助维修工维修，做好记录及交接班说明。 </a:t>
            </a:r>
          </a:p>
          <a:p>
            <a:pPr>
              <a:lnSpc>
                <a:spcPts val="1800"/>
              </a:lnSpc>
              <a:buNone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二、风机房：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l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、每次巡回检查运行风机的风压，并观察运行风机是否足油或漏油，声音是否正常。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、发现异常情况，立即停止风机运转，起用备用风机并及时通知协助维修工维修 ，做好记录和交接班说明</a:t>
            </a:r>
          </a:p>
          <a:p>
            <a:pPr>
              <a:lnSpc>
                <a:spcPts val="1800"/>
              </a:lnSpc>
              <a:buNone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三、调节池、厌氧池 、好氧池、沉淀池、污泥浓缩池：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l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、每次巡回检查记录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PH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值，查看厌氧池进水情况。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、查看好氧化池进气情况，曝气是否均匀。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、查看各池水质变化和颜色情况，做到心中有数。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、查看沉淀池出水情况。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、及时清除池中杂物。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四 、排污口：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l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 每次巡回检查排污口时，要认真查看排放水质、颜色 </a:t>
            </a:r>
          </a:p>
          <a:p>
            <a:pPr>
              <a:lnSpc>
                <a:spcPts val="1800"/>
              </a:lnSpc>
              <a:buNone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有否有较大变化。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、发现水质颜色异常要立即采取措施启动应急设备，并取样化验监测。 </a:t>
            </a:r>
          </a:p>
          <a:p>
            <a:pPr>
              <a:lnSpc>
                <a:spcPts val="18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、及时清除排污口杂物，保持清洁。 </a:t>
            </a:r>
          </a:p>
          <a:p>
            <a:pPr>
              <a:buNone/>
            </a:pPr>
            <a:endParaRPr lang="zh-CN" altLang="en-US" sz="16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zh-CN" sz="3600" b="1" dirty="0" smtClean="0">
                <a:latin typeface="楷体" pitchFamily="49" charset="-122"/>
                <a:ea typeface="楷体" pitchFamily="49" charset="-122"/>
              </a:rPr>
              <a:t>设备操作安全规程 </a:t>
            </a:r>
            <a:br>
              <a:rPr lang="zh-CN" altLang="zh-CN" sz="3600" b="1" dirty="0" smtClean="0">
                <a:latin typeface="楷体" pitchFamily="49" charset="-122"/>
                <a:ea typeface="楷体" pitchFamily="49" charset="-122"/>
              </a:rPr>
            </a:br>
            <a:endParaRPr lang="zh-CN" altLang="en-US" sz="36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484784"/>
            <a:ext cx="8435280" cy="4525963"/>
          </a:xfrm>
        </p:spPr>
        <p:txBody>
          <a:bodyPr>
            <a:normAutofit/>
          </a:bodyPr>
          <a:lstStyle/>
          <a:p>
            <a:pPr lvl="0">
              <a:lnSpc>
                <a:spcPts val="27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严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禁在设备处于带电运行的情况下进行维修工作。 </a:t>
            </a:r>
          </a:p>
          <a:p>
            <a:pPr lvl="0">
              <a:lnSpc>
                <a:spcPts val="27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不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得关闭水泵进水口阀门，正常维修除外。 </a:t>
            </a:r>
          </a:p>
          <a:p>
            <a:pPr lvl="0">
              <a:lnSpc>
                <a:spcPts val="27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在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没有足够的保护设施下，不得进行高空作业、修理照明灯具或处理设备。 </a:t>
            </a:r>
          </a:p>
          <a:p>
            <a:pPr lvl="0">
              <a:lnSpc>
                <a:spcPts val="27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不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得向池中丢弃垃圾和废弃物。 </a:t>
            </a:r>
          </a:p>
          <a:p>
            <a:pPr lvl="0">
              <a:lnSpc>
                <a:spcPts val="27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非特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殊工作，不得翻越水池栏杆， 以免发生危险。 </a:t>
            </a:r>
          </a:p>
          <a:p>
            <a:pPr lvl="0">
              <a:lnSpc>
                <a:spcPts val="27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在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需下池检修时， 必须有保护人员在旁， 不得单独进行工作。 </a:t>
            </a:r>
          </a:p>
          <a:p>
            <a:pPr lvl="0">
              <a:lnSpc>
                <a:spcPts val="27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注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意保护各类处理设备， 不得在设备上摆放物品及攀爬。 </a:t>
            </a:r>
          </a:p>
          <a:p>
            <a:pPr lvl="0">
              <a:lnSpc>
                <a:spcPts val="27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注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意保护各类测量仪表， 防止磕碰。 </a:t>
            </a:r>
          </a:p>
          <a:p>
            <a:pPr lvl="0">
              <a:lnSpc>
                <a:spcPts val="27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需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使用梯子进行操作时， 需将梯子固定好，且必须由其他工作人员陪同， 不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得单人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操作。 </a:t>
            </a:r>
          </a:p>
          <a:p>
            <a:pPr>
              <a:buNone/>
            </a:pPr>
            <a:endParaRPr lang="zh-CN" altLang="en-US" sz="18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zh-CN" sz="3600" b="1" dirty="0" smtClean="0">
                <a:latin typeface="楷体" pitchFamily="49" charset="-122"/>
                <a:ea typeface="楷体" pitchFamily="49" charset="-122"/>
              </a:rPr>
              <a:t>岗位责任制 </a:t>
            </a:r>
            <a:br>
              <a:rPr lang="zh-CN" altLang="zh-CN" sz="3600" b="1" dirty="0" smtClean="0">
                <a:latin typeface="楷体" pitchFamily="49" charset="-122"/>
                <a:ea typeface="楷体" pitchFamily="49" charset="-122"/>
              </a:rPr>
            </a:br>
            <a:endParaRPr lang="zh-CN" altLang="en-US" sz="36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676456" cy="5616624"/>
          </a:xfrm>
        </p:spPr>
        <p:txBody>
          <a:bodyPr>
            <a:noAutofit/>
          </a:bodyPr>
          <a:lstStyle/>
          <a:p>
            <a:pPr>
              <a:lnSpc>
                <a:spcPts val="29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600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明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确本岗位的职责范围，熟悉掌握有关知识及操作技能。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、上岗人员必须着工作服，佩戴胸牌，要求服饰干净整齐。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、搞好交接班制度，本班出现的问题应及时处理，交接班时，要详细说明运行情况，交清运行记录 ，接班人员了解清楚后方可接岗。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、严格按操作规程详细检查每一个操作单元的运行情况，不遵守操作规程造成设备损坏，应酌情予以赔偿和处罚。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、定期巡回检查，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巡视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内容、顺序及具体操作按各污水站的具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体规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定。每 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小时不少于一次。发现问题及时处理， 并作详细记录。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、为了保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证出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水达标， 必 须加强各工艺单元的中控分析工作，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实行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量化管理， 使 各工艺单元达到最佳控制点。中控分析记录必须准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确、 真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实、整齐。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7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、加强对设备、仪表、阀门的维护保养， 定期加油、检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修，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设备严禁带“病”运行，设备维护、保养、检修有专人负责后， 并作记录。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8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、认真作好值班记， 工作内容与值班记录必须相符，内容要求真实，数据要求准确。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9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、保持室内及室外卫生， 整个污水站分出若干责任区，专人负责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，要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求室 内清洁， 桌面， 地面洁净，无“ 跑冒滴漏” 事故点， 设备、仪表 、管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道、阀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门见本色 。 </a:t>
            </a:r>
          </a:p>
          <a:p>
            <a:pPr>
              <a:buNone/>
            </a:pPr>
            <a:endParaRPr lang="zh-CN" altLang="en-US" sz="16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zh-CN" sz="3600" b="1" dirty="0" smtClean="0">
                <a:latin typeface="楷体" pitchFamily="49" charset="-122"/>
                <a:ea typeface="楷体" pitchFamily="49" charset="-122"/>
              </a:rPr>
              <a:t>安全责任制 </a:t>
            </a:r>
            <a:br>
              <a:rPr lang="zh-CN" altLang="zh-CN" sz="3600" b="1" dirty="0" smtClean="0">
                <a:latin typeface="楷体" pitchFamily="49" charset="-122"/>
                <a:ea typeface="楷体" pitchFamily="49" charset="-122"/>
              </a:rPr>
            </a:br>
            <a:endParaRPr lang="zh-CN" altLang="en-US" sz="36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836712"/>
            <a:ext cx="8352928" cy="56166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认真贯彻我国劳动保护工作的指导方针，树立“安全第一，预防为主”的 思想，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正确处理生产必须安全，安全促进生产的辩证关系。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、严格逍守厂内一切安全规章制度， 认真执行站内各项操作规程。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、对新工人必须进行三级安全教育， 对特殊工种（电器、焊接等）操作工，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必须有“特殊工种操作证”并有一定的防护措施下方可独立操作。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、工作时间必须按规定着装工作服，使用酸碱，腐蚀 性化学药品时， 应采取 有效的防护措施。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、电器设备、线路发生故障， 立即切断电源， 并及时排除。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、增强防火意识，严禁在工作区域内吸烟， 杜绝火灾隐患。设置消防器材，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全体员工要学会使用和保管。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7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、在污水池上工作，严防溺水事故， 登高作业要有安全保护措施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8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、各岗位操作人员和维修人员必须经过技术培训和生产实践， 并考试合格后 方可上岗。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9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、启动设备应在做好启动准备工作后进行。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10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、操作人员在启闭电器开关时， 应按电工操作规程进行。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11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各种设备维修时必须断电， 并应在开关处悬挂维修标牌后， 方可操作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12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、雨天或冰雪天气， 操作人员在构筑物上巡视或操作时， 应注意防滑。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13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、清理机电设备及周围环境卫生进， 严禁擦拭设备运转部位， 冲洗水不得 溅到电缆头和电机带电部位及润滑部位。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14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、各岗位操作人员应穿戴齐全劳保用品， 做好安全防范工作。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15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、应在构筑物的明显位置配备防护救生设施及用品。 </a:t>
            </a:r>
          </a:p>
          <a:p>
            <a:pPr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16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、严禁非岗位人员启闭本岗位的机电设备。 </a:t>
            </a:r>
          </a:p>
          <a:p>
            <a:pPr>
              <a:buNone/>
            </a:pPr>
            <a:endParaRPr lang="zh-CN" altLang="en-US" sz="16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b="1" dirty="0" smtClean="0">
                <a:latin typeface="楷体" pitchFamily="49" charset="-122"/>
                <a:ea typeface="楷体" pitchFamily="49" charset="-122"/>
              </a:rPr>
              <a:t>污水处理站工作职</a:t>
            </a:r>
            <a:r>
              <a:rPr lang="zh-CN" altLang="zh-CN" b="1" dirty="0" smtClean="0">
                <a:latin typeface="楷体" pitchFamily="49" charset="-122"/>
                <a:ea typeface="楷体" pitchFamily="49" charset="-122"/>
              </a:rPr>
              <a:t>责</a:t>
            </a:r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一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、在公司主管部门的领导下， 严格执行环保法规， 认真落实公司的各项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管理规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定和要求， 对生产废水进行处理。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二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、在工作中， 要认真遵守污水处理工艺、工作程序和操作规范要求。保证污水处理体系正常运转， 努力达到最佳运转状态，处理后水质稳定，排放达标。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三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、工作人员应熟知本职业务和应知应会， 认真学习环保法规和污水处理技术， 不断进行设施巡回检查，认真负责， 一丝不苟，不能因污水原因影响公司正常生产。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四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、提高自身素质，文明礼貌，认真接待有关部门的检查和监测， 并搞好与其他部门之间的工作协调。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五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、严格遵守公司劳动纪律和安全操作规程， 确保安全生产， 搞好现场管理和责任区环境卫生工作。做到池内无漂浮异物，场地清洁。</a:t>
            </a:r>
            <a:endParaRPr lang="zh-CN" altLang="en-US" sz="18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10081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zh-CN" b="1" dirty="0" smtClean="0">
                <a:latin typeface="楷体" pitchFamily="49" charset="-122"/>
                <a:ea typeface="楷体" pitchFamily="49" charset="-122"/>
              </a:rPr>
              <a:t>职业道德规范 </a:t>
            </a:r>
            <a:endParaRPr lang="zh-CN" altLang="en-US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980728"/>
            <a:ext cx="8424936" cy="58052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防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治污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染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保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护环境 </a:t>
            </a:r>
          </a:p>
          <a:p>
            <a:pPr algn="ctr"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钻研技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术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精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益求精 </a:t>
            </a:r>
          </a:p>
          <a:p>
            <a:pPr algn="ctr"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运行化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验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一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丝不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苟</a:t>
            </a:r>
            <a:endParaRPr lang="en-US" altLang="zh-CN" sz="1800" dirty="0" smtClean="0">
              <a:latin typeface="微软雅黑" pitchFamily="34" charset="-122"/>
              <a:ea typeface="微软雅黑" pitchFamily="34" charset="-122"/>
            </a:endParaRPr>
          </a:p>
          <a:p>
            <a:pPr algn="ctr"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强化管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理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贯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彻始终 </a:t>
            </a:r>
          </a:p>
          <a:p>
            <a:pPr algn="ctr">
              <a:buNone/>
            </a:pPr>
            <a:r>
              <a:rPr lang="zh-CN" altLang="zh-CN" sz="900" dirty="0" smtClean="0">
                <a:latin typeface="微软雅黑" pitchFamily="34" charset="-122"/>
                <a:ea typeface="微软雅黑" pitchFamily="34" charset="-122"/>
              </a:rPr>
              <a:t> </a:t>
            </a:r>
          </a:p>
          <a:p>
            <a:pPr>
              <a:lnSpc>
                <a:spcPts val="3000"/>
              </a:lnSpc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防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治污染保护环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境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——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这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是污水处理站的主要任务，把生产车间的生产废水处理达标排放，是其工作的目标。</a:t>
            </a:r>
          </a:p>
          <a:p>
            <a:pPr>
              <a:lnSpc>
                <a:spcPts val="3000"/>
              </a:lnSpc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专研技术精益求精——环保科学是一门新兴的科学，对制药废水的处理要潜心研究，精益求精，做全国同行的排头兵</a:t>
            </a:r>
          </a:p>
          <a:p>
            <a:pPr>
              <a:lnSpc>
                <a:spcPts val="3000"/>
              </a:lnSpc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运行化验一丝不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苟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——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运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行工、化验员要做到遵守时间、取样准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确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、化验认真、数据可靠、填报及时， 并与运行人员密切配合。倒班 运行人员要做到严格按工艺要求进行操作， 根据化验数据进行科学管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理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， 及时调整运行参数， 保证污水处理的正常运行。 </a:t>
            </a:r>
          </a:p>
          <a:p>
            <a:pPr>
              <a:lnSpc>
                <a:spcPts val="3000"/>
              </a:lnSpc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强化管理贯彻始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终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——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由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千特殊的工作环境和条件， 要严格工艺 要求， 严肃劳动纪律， 自觉遵守公司制度和规定， 始终如一的加强处理设施的运行管理。 </a:t>
            </a:r>
          </a:p>
          <a:p>
            <a:endParaRPr lang="zh-CN" altLang="en-US" sz="18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zh-CN" altLang="zh-CN" b="1" dirty="0" smtClean="0">
                <a:latin typeface="楷体" pitchFamily="49" charset="-122"/>
                <a:ea typeface="楷体" pitchFamily="49" charset="-122"/>
              </a:rPr>
              <a:t>设备场地管理制度和卫生制度 </a:t>
            </a:r>
            <a:br>
              <a:rPr lang="zh-CN" altLang="zh-CN" b="1" dirty="0" smtClean="0">
                <a:latin typeface="楷体" pitchFamily="49" charset="-122"/>
                <a:ea typeface="楷体" pitchFamily="49" charset="-122"/>
              </a:rPr>
            </a:br>
            <a:endParaRPr lang="zh-CN" altLang="en-US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764704"/>
            <a:ext cx="8496944" cy="5904656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一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、值班人员对本岗位的下列设备、设施和用具负有管理保护责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任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。 </a:t>
            </a:r>
          </a:p>
          <a:p>
            <a:pPr>
              <a:lnSpc>
                <a:spcPts val="28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场地的所有设备、材料和配备的消防、安全和其他用具等； </a:t>
            </a:r>
          </a:p>
          <a:p>
            <a:pPr>
              <a:lnSpc>
                <a:spcPts val="28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2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、所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有房屋构件， 本岗位的各种装置设施和用具等； </a:t>
            </a:r>
          </a:p>
          <a:p>
            <a:pPr>
              <a:lnSpc>
                <a:spcPts val="28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、本岗位的各种记录、表格等； </a:t>
            </a:r>
          </a:p>
          <a:p>
            <a:pPr>
              <a:lnSpc>
                <a:spcPts val="28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4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、运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行维护需用的材料、备件等； </a:t>
            </a:r>
          </a:p>
          <a:p>
            <a:pPr>
              <a:lnSpc>
                <a:spcPts val="28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值班人员有责任保证上述设备和物品不得遗失、损坏， 并做到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完备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整洁。 </a:t>
            </a:r>
          </a:p>
          <a:p>
            <a:pPr>
              <a:lnSpc>
                <a:spcPts val="28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二、本岗位设施应应做到心中有数， 逐班清点移交。 </a:t>
            </a:r>
          </a:p>
          <a:p>
            <a:pPr>
              <a:lnSpc>
                <a:spcPts val="28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三、值班人员按分工保证环境、设备的整洁卫生， 每天必须对设 备做一次清洁工作， 保持设备本体、台板、基础上无油渍和灰尘等。 </a:t>
            </a:r>
          </a:p>
          <a:p>
            <a:pPr>
              <a:lnSpc>
                <a:spcPts val="28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四、值班人员对工作间、地面、门窗、桌椅等每班都要全面清扫、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擦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抹， 并做好交班前的卫生工作， 接班人员发现卫生不符合要求时，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可拒绝接班， 直到交班人员清扫干净。 </a:t>
            </a:r>
          </a:p>
          <a:p>
            <a:pPr>
              <a:lnSpc>
                <a:spcPts val="28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五、检修完毕后，检 修人员必须把现场设备等清理干净。 六、化验人员要保持各种仪器、设备的清洁、卫生、整齐。 </a:t>
            </a:r>
          </a:p>
          <a:p>
            <a:pPr>
              <a:lnSpc>
                <a:spcPts val="2800"/>
              </a:lnSpc>
              <a:buNone/>
            </a:pPr>
            <a:r>
              <a:rPr lang="zh-CN" altLang="en-US" sz="1800" dirty="0" smtClean="0">
                <a:latin typeface="微软雅黑" pitchFamily="34" charset="-122"/>
                <a:ea typeface="微软雅黑" pitchFamily="34" charset="-122"/>
              </a:rPr>
              <a:t>六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对日常工作所产生的固体废弃物， 按规定要求定点分类放置。</a:t>
            </a:r>
          </a:p>
          <a:p>
            <a:pPr>
              <a:buNone/>
            </a:pPr>
            <a:endParaRPr lang="zh-CN" altLang="en-US" sz="18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zh-CN" altLang="zh-CN" sz="4000" b="1" dirty="0" smtClean="0">
                <a:latin typeface="楷体" pitchFamily="49" charset="-122"/>
                <a:ea typeface="楷体" pitchFamily="49" charset="-122"/>
              </a:rPr>
              <a:t>设备维护保养管理制度 </a:t>
            </a:r>
            <a:br>
              <a:rPr lang="zh-CN" altLang="zh-CN" sz="4000" b="1" dirty="0" smtClean="0">
                <a:latin typeface="楷体" pitchFamily="49" charset="-122"/>
                <a:ea typeface="楷体" pitchFamily="49" charset="-122"/>
              </a:rPr>
            </a:br>
            <a:endParaRPr lang="zh-CN" altLang="en-US" sz="40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052736"/>
            <a:ext cx="8964488" cy="5472608"/>
          </a:xfrm>
        </p:spPr>
        <p:txBody>
          <a:bodyPr>
            <a:noAutofit/>
          </a:bodyPr>
          <a:lstStyle/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运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行管理人员和维修人员应熟悉机电设备的维修规定。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应对构筑物的结构及各种闸阀、护栏、爬梯、管道等定期进行检查、 维修及防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腐处理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，并及时更换被损坏的照明设备。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应经常检查和紧固各种设备连接件， 定期更换易损件。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各种管道阀门应定期做启闭试验。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应定期检查、清扫电器控制柜， 并测试其各种技术性能。 </a:t>
            </a:r>
          </a:p>
          <a:p>
            <a:pPr>
              <a:lnSpc>
                <a:spcPts val="2500"/>
              </a:lnSpc>
              <a:buFont typeface="+mj-lt"/>
              <a:buAutoNum type="arabicPeriod"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 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在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每次停泵后， 应检查填料或油封的密封情况， 进行必要的处理。 并根据需要填加或更换填料、润滑油、润滑脂。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凡设有钢丝绳的装置，绳的磨损量大于原直径 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10%, 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或其中的一股已 经断裂时， 必须更换。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各种机械设备除应做好日常维护保养外， 还应按设计要求或制造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厂的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要求进行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大、中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、小修。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检修各类机械设备时， 应根据设备的要求， 必须保证其同轴度、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静平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衡等技术要求。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不得将维修设备更换出的润滑油、润滑脂、实验室废水及其它杂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物丢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入污水处理设施内。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维</a:t>
            </a: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修机械设备时， 不得随意搭接临时动力线。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建筑物、构筑物等的避雷、防爆装置的测试、维修及其周期应符合 电业和消防部门的规定。 </a:t>
            </a:r>
          </a:p>
          <a:p>
            <a:pPr lvl="0">
              <a:lnSpc>
                <a:spcPts val="2500"/>
              </a:lnSpc>
              <a:buFont typeface="+mj-lt"/>
              <a:buAutoNum type="arabicPeriod"/>
            </a:pPr>
            <a:r>
              <a:rPr lang="zh-CN" altLang="zh-CN" sz="1600" dirty="0" smtClean="0">
                <a:latin typeface="微软雅黑" pitchFamily="34" charset="-122"/>
                <a:ea typeface="微软雅黑" pitchFamily="34" charset="-122"/>
              </a:rPr>
              <a:t>应定期检查和更换消防设施等防护用品。 </a:t>
            </a:r>
          </a:p>
          <a:p>
            <a:pPr>
              <a:lnSpc>
                <a:spcPts val="2500"/>
              </a:lnSpc>
              <a:buFont typeface="+mj-lt"/>
              <a:buAutoNum type="arabicPeriod"/>
            </a:pPr>
            <a:endParaRPr lang="zh-CN" altLang="en-US" sz="16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zh-CN" sz="3600" b="1" dirty="0" smtClean="0">
                <a:latin typeface="楷体" pitchFamily="49" charset="-122"/>
                <a:ea typeface="楷体" pitchFamily="49" charset="-122"/>
              </a:rPr>
              <a:t>交接班制度 </a:t>
            </a:r>
            <a:br>
              <a:rPr lang="zh-CN" altLang="zh-CN" sz="3600" b="1" dirty="0" smtClean="0">
                <a:latin typeface="楷体" pitchFamily="49" charset="-122"/>
                <a:ea typeface="楷体" pitchFamily="49" charset="-122"/>
              </a:rPr>
            </a:br>
            <a:endParaRPr lang="zh-CN" altLang="en-US" sz="36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84784"/>
            <a:ext cx="7488832" cy="4525963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一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、接班人应提前十五分钟到岗， 做好接班前的准备工作， 接班 人未到交班人不准离开岗位。 </a:t>
            </a:r>
          </a:p>
          <a:p>
            <a:pPr>
              <a:lnSpc>
                <a:spcPts val="30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二、交班人员应做好下列工作：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( 1 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交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班前应填好值班日志和工作表格；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( 2 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记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录好当班期间设备的运行情况和设备变更情况；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( 3 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交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代当班时有效的上级指示、命令；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( 4 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交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代当班出现的设备故障及处理措施和本班所发生的设备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缺陷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( 5 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交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代天气情况，整理工器具，仪表，备品，消防安全用具等；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( 6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做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好值班地点和设备的清洁工作；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( 7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做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好本班未完事项。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</a:t>
            </a:r>
            <a:endParaRPr lang="zh-CN" altLang="en-US" sz="18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476672"/>
            <a:ext cx="8229600" cy="619268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3000"/>
              </a:lnSpc>
              <a:buNone/>
            </a:pP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三、接班人应做好下列工作：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( 1) 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会同交班人全面检查所管辖设备情况， 查阅交班记录的事项 </a:t>
            </a:r>
          </a:p>
          <a:p>
            <a:pPr>
              <a:lnSpc>
                <a:spcPts val="3000"/>
              </a:lnSpc>
              <a:buNone/>
            </a:pP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是否与实际相符；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( 2) 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详细了解曾发生事故情况和设备缺陷</a:t>
            </a: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	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情况；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( 3) 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检查运行日志和各种记录内容是否完全正确， 索取有效的上 级指令、命令；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( 4 </a:t>
            </a: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检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查接受的工器具是否齐全， 完好；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( 5 </a:t>
            </a: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负 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责抄录交接班最后一次仪表指示读数；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( 6 </a:t>
            </a: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检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查值班地点和设备的卫生是否符合要求；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四、遇到下述情况不准进行交班：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( 1 </a:t>
            </a: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接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班人刚喝过酒；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( 2 </a:t>
            </a: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发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生事故或正在处理事故；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( 3 </a:t>
            </a: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正</a:t>
            </a: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在进行其他不宜交接班的工作。 </a:t>
            </a:r>
          </a:p>
          <a:p>
            <a:pPr>
              <a:lnSpc>
                <a:spcPts val="3000"/>
              </a:lnSpc>
              <a:buNone/>
            </a:pPr>
            <a:r>
              <a:rPr lang="zh-CN" altLang="zh-CN" sz="7200" dirty="0" smtClean="0">
                <a:latin typeface="微软雅黑" pitchFamily="34" charset="-122"/>
                <a:ea typeface="微软雅黑" pitchFamily="34" charset="-122"/>
              </a:rPr>
              <a:t>五、正式办理交接班手续， 双方认为无疑问时共同在交接班日志 签字后交班人方可下班。因交接班手续不全或交接班不清而发生的问 题由接班人负责。 </a:t>
            </a:r>
          </a:p>
          <a:p>
            <a:pPr>
              <a:lnSpc>
                <a:spcPts val="3000"/>
              </a:lnSpc>
              <a:buNone/>
            </a:pPr>
            <a:r>
              <a:rPr lang="en-US" altLang="zh-CN" sz="7200" dirty="0" smtClean="0">
                <a:latin typeface="微软雅黑" pitchFamily="34" charset="-122"/>
                <a:ea typeface="微软雅黑" pitchFamily="34" charset="-122"/>
              </a:rPr>
              <a:t> </a:t>
            </a:r>
            <a:endParaRPr lang="zh-CN" altLang="zh-CN" sz="7200" dirty="0" smtClean="0">
              <a:latin typeface="微软雅黑" pitchFamily="34" charset="-122"/>
              <a:ea typeface="微软雅黑" pitchFamily="34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zh-CN" sz="3600" b="1" dirty="0" smtClean="0">
                <a:latin typeface="楷体" pitchFamily="49" charset="-122"/>
                <a:ea typeface="楷体" pitchFamily="49" charset="-122"/>
              </a:rPr>
              <a:t>班长岗位职范责围</a:t>
            </a:r>
            <a:endParaRPr lang="zh-CN" altLang="en-US" sz="36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一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、在公司主管部门直接领导下， 负责 污水处理站的生产、设备管理、安全管理和场地卫生管理， 组织班组职工努力完成工作任务和 各项指标。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二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、严格执行环保法规， 认真落实公司各项管理规定和要求，带头遵守公司有关规章制度， 接受主管部门监督。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三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、主持污水处理一般性技术改造， 应用和推广、运行调试工作。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四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、每天查看化验、运行记录， 随时掌握污水运行情况，及时解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决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生产过程中出现的问题，确保污水处理体系运行正常，废水达标排放。 </a:t>
            </a:r>
          </a:p>
          <a:p>
            <a:pPr>
              <a:lnSpc>
                <a:spcPts val="2900"/>
              </a:lnSpc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     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五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、及时向上级领导汇报工作，提出合理化建议， 倾听职工意见， 努力完成主管部门交办的其他任务。 </a:t>
            </a:r>
          </a:p>
          <a:p>
            <a:pPr>
              <a:buNone/>
            </a:pPr>
            <a:endParaRPr lang="zh-CN" altLang="en-US" sz="18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zh-CN" sz="3600" b="1" dirty="0" smtClean="0">
                <a:latin typeface="楷体" pitchFamily="49" charset="-122"/>
                <a:ea typeface="楷体" pitchFamily="49" charset="-122"/>
              </a:rPr>
              <a:t>运行操作工职责范围 </a:t>
            </a:r>
            <a:br>
              <a:rPr lang="zh-CN" altLang="zh-CN" sz="3600" b="1" dirty="0" smtClean="0">
                <a:latin typeface="楷体" pitchFamily="49" charset="-122"/>
                <a:ea typeface="楷体" pitchFamily="49" charset="-122"/>
              </a:rPr>
            </a:br>
            <a:endParaRPr lang="zh-CN" altLang="en-US" sz="36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一</a:t>
            </a: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、严格遵守公司及污水处理站各种管理制度，认真执行各项安 全及业务操作规程及交接班制度。 </a:t>
            </a:r>
          </a:p>
          <a:p>
            <a:pPr>
              <a:lnSpc>
                <a:spcPts val="30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二、工作时间不干与工作无关之事，认真操作， 根据生产废水进水情况， 调整污水处理运行体系，包括水泵、风机，认真操作并填写记录。 </a:t>
            </a:r>
          </a:p>
          <a:p>
            <a:pPr>
              <a:lnSpc>
                <a:spcPts val="30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三 、及时了解水质化验情况，及时调节进水量及有关运行参数，达到最佳运行状态，确保排放水质达标。 </a:t>
            </a:r>
          </a:p>
          <a:p>
            <a:pPr>
              <a:lnSpc>
                <a:spcPts val="3000"/>
              </a:lnSpc>
              <a:buNone/>
            </a:pPr>
            <a:r>
              <a:rPr lang="zh-CN" altLang="zh-CN" sz="1800" dirty="0" smtClean="0">
                <a:latin typeface="微软雅黑" pitchFamily="34" charset="-122"/>
                <a:ea typeface="微软雅黑" pitchFamily="34" charset="-122"/>
              </a:rPr>
              <a:t>四、每班按时巡查设备的运行情况和有关安全问题，发现电器 、 设备故障， 立即与相关人员取得联系并协助维修，确保污水处理设施的正常运行。 </a:t>
            </a:r>
          </a:p>
          <a:p>
            <a:pPr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 </a:t>
            </a:r>
            <a:endParaRPr lang="zh-CN" altLang="zh-CN" sz="18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buNone/>
            </a:pPr>
            <a:endParaRPr lang="zh-CN" altLang="en-US" sz="18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3691</Words>
  <Application>Microsoft Office PowerPoint</Application>
  <PresentationFormat>全屏显示(4:3)</PresentationFormat>
  <Paragraphs>137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污水处理操作规程及管理制度</vt:lpstr>
      <vt:lpstr>污水处理站工作职责</vt:lpstr>
      <vt:lpstr>职业道德规范 </vt:lpstr>
      <vt:lpstr>设备场地管理制度和卫生制度  </vt:lpstr>
      <vt:lpstr>设备维护保养管理制度  </vt:lpstr>
      <vt:lpstr>交接班制度  </vt:lpstr>
      <vt:lpstr>幻灯片 7</vt:lpstr>
      <vt:lpstr>班长岗位职范责围</vt:lpstr>
      <vt:lpstr>运行操作工职责范围  </vt:lpstr>
      <vt:lpstr>运行巡查操作规程  </vt:lpstr>
      <vt:lpstr>设备操作安全规程  </vt:lpstr>
      <vt:lpstr>岗位责任制  </vt:lpstr>
      <vt:lpstr>安全责任制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Administrator</cp:lastModifiedBy>
  <cp:revision>6</cp:revision>
  <dcterms:modified xsi:type="dcterms:W3CDTF">2021-09-14T15:12:29Z</dcterms:modified>
</cp:coreProperties>
</file>